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图像"/>
          <p:cNvSpPr/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图像"/>
          <p:cNvSpPr/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图像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800">
                <a:solidFill>
                  <a:srgbClr val="FFFFFF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5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428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像"/>
          <p:cNvSpPr/>
          <p:nvPr>
            <p:ph type="pic" sz="quarter" idx="13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9" name="图像"/>
          <p:cNvSpPr/>
          <p:nvPr>
            <p:ph type="pic" sz="quarter" idx="14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0" name="图像"/>
          <p:cNvSpPr/>
          <p:nvPr>
            <p:ph type="pic" sz="half" idx="15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1" name="幻灯片编号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4284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编号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914400" indent="-914400">
              <a:buSzPct val="100000"/>
              <a:buAutoNum type="arabicPeriod" startAt="1"/>
            </a:lvl1pPr>
            <a:lvl2pPr marL="1828800" indent="-914400">
              <a:buSzPct val="100000"/>
              <a:buAutoNum type="arabicPeriod" startAt="1"/>
            </a:lvl2pPr>
            <a:lvl3pPr marL="2743200" indent="-914400">
              <a:buSzPct val="100000"/>
              <a:buAutoNum type="arabicPeriod" startAt="1"/>
            </a:lvl3pPr>
            <a:lvl4pPr marL="3657600" indent="-914400">
              <a:buSzPct val="100000"/>
              <a:buAutoNum type="arabicPeriod" startAt="1"/>
            </a:lvl4pPr>
            <a:lvl5pPr marL="4572000" indent="-914400">
              <a:buSzPct val="100000"/>
              <a:buAutoNum type="arabicPeriod" startAt="1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图像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8" name="标题文本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300932"/>
                    <a:lumOff val="-21745"/>
                  </a:schemeClr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9" name="正文级别 1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"/>
          <p:cNvSpPr/>
          <p:nvPr/>
        </p:nvSpPr>
        <p:spPr>
          <a:xfrm>
            <a:off x="-20683" y="-1"/>
            <a:ext cx="12188850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58" name="图像"/>
          <p:cNvSpPr/>
          <p:nvPr>
            <p:ph type="pic" sz="half" idx="13"/>
          </p:nvPr>
        </p:nvSpPr>
        <p:spPr>
          <a:xfrm>
            <a:off x="135382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>
                <a:solidFill>
                  <a:srgbClr val="000000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0" name="正文级别 1…"/>
          <p:cNvSpPr txBox="1"/>
          <p:nvPr>
            <p:ph type="body" sz="quarter" idx="1"/>
          </p:nvPr>
        </p:nvSpPr>
        <p:spPr>
          <a:xfrm>
            <a:off x="1651000" y="669925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图像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7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8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正文级别 1…"/>
          <p:cNvSpPr txBox="1"/>
          <p:nvPr>
            <p:ph type="body" idx="1"/>
          </p:nvPr>
        </p:nvSpPr>
        <p:spPr>
          <a:xfrm>
            <a:off x="1689100" y="3100348"/>
            <a:ext cx="21005800" cy="10172701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30846" y="2637832"/>
            <a:ext cx="24445691" cy="110977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689100" y="317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hyperlink" Target="http://setosa.io/ev/image-kernels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Relationship Id="rId3" Type="http://schemas.openxmlformats.org/officeDocument/2006/relationships/image" Target="../media/image3.gif"/><Relationship Id="rId4" Type="http://schemas.openxmlformats.org/officeDocument/2006/relationships/image" Target="../media/image4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pliedgo.net/perceptron/" TargetMode="Externa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hyperlink" Target="http://sli.ics.uci.edu/Classes/2015W-273a" TargetMode="External"/><Relationship Id="rId5" Type="http://schemas.openxmlformats.org/officeDocument/2006/relationships/hyperlink" Target="http://setosa.io/ev/image-kernels/" TargetMode="External"/><Relationship Id="rId6" Type="http://schemas.openxmlformats.org/officeDocument/2006/relationships/hyperlink" Target="https://papers.nips.cc/paper/4824-imagenet-classification-with-deep-convolutional-neural-networks" TargetMode="External"/><Relationship Id="rId7" Type="http://schemas.openxmlformats.org/officeDocument/2006/relationships/hyperlink" Target="https://www.udacity.com/course/deep-learning--ud730" TargetMode="External"/><Relationship Id="rId8" Type="http://schemas.openxmlformats.org/officeDocument/2006/relationships/hyperlink" Target="http://vis.supstat.com/2013/03/gradient-descent-algorithm-with-r/" TargetMode="External"/><Relationship Id="rId9" Type="http://schemas.openxmlformats.org/officeDocument/2006/relationships/hyperlink" Target="http://selfdrivingcars.mit.edu/" TargetMode="External"/><Relationship Id="rId10" Type="http://schemas.openxmlformats.org/officeDocument/2006/relationships/hyperlink" Target="http://yann.lecun.com/exdb/mnist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jpeg"/><Relationship Id="rId6" Type="http://schemas.openxmlformats.org/officeDocument/2006/relationships/hyperlink" Target="https://www.nature.com/nature/journal/v542/n7639/full/nature21056.html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卷积神经网络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卷积神经网络</a:t>
            </a:r>
          </a:p>
        </p:txBody>
      </p:sp>
      <p:sp>
        <p:nvSpPr>
          <p:cNvPr id="148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感知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感知元</a:t>
            </a:r>
          </a:p>
        </p:txBody>
      </p:sp>
      <p:sp>
        <p:nvSpPr>
          <p:cNvPr id="180" name="感知元是神经网络的构造模块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感知元是神经网络的构造模块</a:t>
            </a:r>
          </a:p>
          <a:p>
            <a:pPr/>
            <a:r>
              <a:t>受生物学的启发</a:t>
            </a:r>
          </a:p>
          <a:p>
            <a:pPr/>
            <a:r>
              <a:t>取多个输入，产生一个输出</a:t>
            </a:r>
          </a:p>
          <a:p>
            <a:pPr/>
            <a:r>
              <a:t>激活通过非线性 (一些转换激活的函数)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感知元 (神经元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感知元 (神经元)</a:t>
            </a:r>
          </a:p>
        </p:txBody>
      </p:sp>
      <p:sp>
        <p:nvSpPr>
          <p:cNvPr id="183" name="到达输入通过权重放大…"/>
          <p:cNvSpPr txBox="1"/>
          <p:nvPr>
            <p:ph type="body" sz="half" idx="1"/>
          </p:nvPr>
        </p:nvSpPr>
        <p:spPr>
          <a:xfrm>
            <a:off x="1689100" y="3149600"/>
            <a:ext cx="9351213" cy="9296400"/>
          </a:xfrm>
          <a:prstGeom prst="rect">
            <a:avLst/>
          </a:prstGeom>
        </p:spPr>
        <p:txBody>
          <a:bodyPr/>
          <a:lstStyle/>
          <a:p>
            <a:pPr marL="914400" indent="-914400">
              <a:buSzPct val="100000"/>
              <a:buAutoNum type="arabicPeriod" startAt="1"/>
            </a:pPr>
            <a:r>
              <a:t>到达输入通过权重放大</a:t>
            </a:r>
          </a:p>
          <a:p>
            <a:pPr marL="914400" indent="-914400">
              <a:buSzPct val="100000"/>
              <a:buAutoNum type="arabicPeriod" startAt="1"/>
            </a:pPr>
            <a:r>
              <a:t>放大的输入加起来</a:t>
            </a:r>
          </a:p>
          <a:p>
            <a:pPr marL="914400" indent="-914400">
              <a:buSzPct val="100000"/>
              <a:buAutoNum type="arabicPeriod" startAt="1"/>
            </a:pPr>
            <a:r>
              <a:t>加上偏差项</a:t>
            </a:r>
          </a:p>
          <a:p>
            <a:pPr marL="914400" indent="-914400">
              <a:buSzPct val="100000"/>
              <a:buAutoNum type="arabicPeriod" startAt="1"/>
            </a:pPr>
            <a:r>
              <a:t>得到的数字通过激活函数</a:t>
            </a:r>
          </a:p>
          <a:p>
            <a:pPr marL="914400" indent="-914400">
              <a:buSzPct val="100000"/>
              <a:buAutoNum type="arabicPeriod" startAt="1"/>
            </a:pPr>
            <a:r>
              <a:t>激活函数产生神经元的输出</a:t>
            </a:r>
          </a:p>
        </p:txBody>
      </p:sp>
      <p:pic>
        <p:nvPicPr>
          <p:cNvPr id="184" name="Perceptron.gif" descr="Perceptr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29146" y="3546746"/>
            <a:ext cx="10600030" cy="8502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人工神经网络"/>
          <p:cNvSpPr txBox="1"/>
          <p:nvPr>
            <p:ph type="title"/>
          </p:nvPr>
        </p:nvSpPr>
        <p:spPr>
          <a:xfrm>
            <a:off x="1778000" y="5627335"/>
            <a:ext cx="20828000" cy="1768922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人工神经网络</a:t>
            </a:r>
          </a:p>
        </p:txBody>
      </p:sp>
      <p:sp>
        <p:nvSpPr>
          <p:cNvPr id="187" name="把神经元连起来"/>
          <p:cNvSpPr txBox="1"/>
          <p:nvPr/>
        </p:nvSpPr>
        <p:spPr>
          <a:xfrm>
            <a:off x="1778000" y="7218443"/>
            <a:ext cx="20828000" cy="120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把神经元连起来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人工神经网络 (ANN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人工神经网络 (ANNs)</a:t>
            </a:r>
          </a:p>
        </p:txBody>
      </p:sp>
      <p:sp>
        <p:nvSpPr>
          <p:cNvPr id="190" name="ANN 是一个有多个神经元连接在一起的模型…"/>
          <p:cNvSpPr txBox="1"/>
          <p:nvPr>
            <p:ph type="body" sz="half" idx="1"/>
          </p:nvPr>
        </p:nvSpPr>
        <p:spPr>
          <a:xfrm>
            <a:off x="554859" y="3149600"/>
            <a:ext cx="9747761" cy="9296400"/>
          </a:xfrm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5700"/>
              </a:spcBef>
              <a:defRPr sz="5044"/>
            </a:pPr>
            <a:r>
              <a:t>ANN 是一个有多个神经元连接在一起的模型</a:t>
            </a:r>
          </a:p>
          <a:p>
            <a:pPr marL="615950" indent="-615950" defTabSz="800735">
              <a:spcBef>
                <a:spcPts val="5700"/>
              </a:spcBef>
              <a:defRPr sz="5044"/>
            </a:pPr>
            <a:r>
              <a:t>该模型有3层:</a:t>
            </a:r>
          </a:p>
          <a:p>
            <a:pPr lvl="1" marL="1773936" indent="-886968" defTabSz="800735">
              <a:spcBef>
                <a:spcPts val="5700"/>
              </a:spcBef>
              <a:buSzPct val="100000"/>
              <a:buAutoNum type="arabicPeriod" startAt="1"/>
              <a:defRPr sz="5044"/>
            </a:pPr>
            <a:r>
              <a:t>输入层 (1个输入和1个偏差项)</a:t>
            </a:r>
          </a:p>
          <a:p>
            <a:pPr lvl="1" marL="1773936" indent="-886968" defTabSz="800735">
              <a:spcBef>
                <a:spcPts val="5700"/>
              </a:spcBef>
              <a:buSzPct val="100000"/>
              <a:buAutoNum type="arabicPeriod" startAt="1"/>
              <a:defRPr sz="5044"/>
            </a:pPr>
            <a:r>
              <a:t>隐藏层 (3个神经元)</a:t>
            </a:r>
          </a:p>
          <a:p>
            <a:pPr lvl="1" marL="1773936" indent="-886968" defTabSz="800735">
              <a:spcBef>
                <a:spcPts val="5700"/>
              </a:spcBef>
              <a:buSzPct val="100000"/>
              <a:buAutoNum type="arabicPeriod" startAt="1"/>
              <a:defRPr sz="5044"/>
            </a:pPr>
            <a:r>
              <a:t>输出层 (1个输出)</a:t>
            </a:r>
          </a:p>
        </p:txBody>
      </p:sp>
      <p:pic>
        <p:nvPicPr>
          <p:cNvPr id="191" name="Multilayer Perceptron.png" descr="Multilayer Perceptron.png"/>
          <p:cNvPicPr>
            <a:picLocks noChangeAspect="1"/>
          </p:cNvPicPr>
          <p:nvPr/>
        </p:nvPicPr>
        <p:blipFill>
          <a:blip r:embed="rId2">
            <a:extLst/>
          </a:blip>
          <a:srcRect l="3218" t="0" r="7103" b="0"/>
          <a:stretch>
            <a:fillRect/>
          </a:stretch>
        </p:blipFill>
        <p:spPr>
          <a:xfrm>
            <a:off x="10403964" y="3755628"/>
            <a:ext cx="13467337" cy="80845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(fully connected)"/>
          <p:cNvSpPr txBox="1"/>
          <p:nvPr/>
        </p:nvSpPr>
        <p:spPr>
          <a:xfrm>
            <a:off x="14993091" y="11386873"/>
            <a:ext cx="366883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(fully connected)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卷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卷积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D 卷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卷积</a:t>
            </a:r>
          </a:p>
        </p:txBody>
      </p:sp>
      <p:sp>
        <p:nvSpPr>
          <p:cNvPr id="197" name="卷积是一个常用于图像处理的运算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卷积是一个常用于图像处理的运算</a:t>
            </a:r>
          </a:p>
          <a:p>
            <a:pPr/>
            <a:r>
              <a:t>一个内核在图像上滑动</a:t>
            </a:r>
          </a:p>
          <a:p>
            <a:pPr/>
            <a:r>
              <a:t>相应的元素相乘，然后加在一起产生输出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2D 卷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卷积</a:t>
            </a:r>
          </a:p>
        </p:txBody>
      </p:sp>
      <p:grpSp>
        <p:nvGrpSpPr>
          <p:cNvPr id="211" name="成组"/>
          <p:cNvGrpSpPr/>
          <p:nvPr/>
        </p:nvGrpSpPr>
        <p:grpSpPr>
          <a:xfrm>
            <a:off x="1232745" y="3102568"/>
            <a:ext cx="21918509" cy="10358761"/>
            <a:chOff x="0" y="190500"/>
            <a:chExt cx="21918508" cy="10358759"/>
          </a:xfrm>
        </p:grpSpPr>
        <p:pic>
          <p:nvPicPr>
            <p:cNvPr id="200" name="Screen Shot 2017-06-14 at 17.07.12.png" descr="Screen Shot 2017-06-14 at 17.07.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1606" y="3703413"/>
              <a:ext cx="16363629" cy="6845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1" name="像素值乘以核值产生一个输出像素值（在处理图像中）"/>
            <p:cNvSpPr txBox="1"/>
            <p:nvPr/>
          </p:nvSpPr>
          <p:spPr>
            <a:xfrm>
              <a:off x="13041969" y="634999"/>
              <a:ext cx="8876539" cy="187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像素值乘以核值产生一个输出像素值（在处理图像中）</a:t>
              </a:r>
            </a:p>
          </p:txBody>
        </p:sp>
        <p:sp>
          <p:nvSpPr>
            <p:cNvPr id="202" name="线条"/>
            <p:cNvSpPr/>
            <p:nvPr/>
          </p:nvSpPr>
          <p:spPr>
            <a:xfrm flipH="1">
              <a:off x="10839600" y="1696623"/>
              <a:ext cx="1939093" cy="2366320"/>
            </a:xfrm>
            <a:prstGeom prst="line">
              <a:avLst/>
            </a:prstGeom>
            <a:noFill/>
            <a:ln w="63500" cap="flat">
              <a:solidFill>
                <a:srgbClr val="4285F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3" name="圆形"/>
            <p:cNvSpPr/>
            <p:nvPr/>
          </p:nvSpPr>
          <p:spPr>
            <a:xfrm>
              <a:off x="8027568" y="7832688"/>
              <a:ext cx="1270001" cy="1270001"/>
            </a:xfrm>
            <a:prstGeom prst="ellipse">
              <a:avLst/>
            </a:prstGeom>
            <a:noFill/>
            <a:ln w="63500" cap="flat">
              <a:solidFill>
                <a:srgbClr val="4285F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204" name="线条"/>
            <p:cNvSpPr/>
            <p:nvPr/>
          </p:nvSpPr>
          <p:spPr>
            <a:xfrm>
              <a:off x="9330004" y="4382805"/>
              <a:ext cx="2355578" cy="4110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93" h="21600" fill="norm" stroke="1" extrusionOk="0">
                  <a:moveTo>
                    <a:pt x="0" y="21600"/>
                  </a:moveTo>
                  <a:cubicBezTo>
                    <a:pt x="4758" y="21461"/>
                    <a:pt x="9268" y="20315"/>
                    <a:pt x="12696" y="18375"/>
                  </a:cubicBezTo>
                  <a:cubicBezTo>
                    <a:pt x="21600" y="13336"/>
                    <a:pt x="21473" y="4945"/>
                    <a:pt x="12419" y="0"/>
                  </a:cubicBezTo>
                </a:path>
              </a:pathLst>
            </a:custGeom>
            <a:noFill/>
            <a:ln w="63500" cap="flat">
              <a:solidFill>
                <a:srgbClr val="4285F4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/>
              </a:pPr>
            </a:p>
          </p:txBody>
        </p:sp>
        <p:grpSp>
          <p:nvGrpSpPr>
            <p:cNvPr id="210" name="成组"/>
            <p:cNvGrpSpPr/>
            <p:nvPr/>
          </p:nvGrpSpPr>
          <p:grpSpPr>
            <a:xfrm>
              <a:off x="-1" y="190499"/>
              <a:ext cx="10599888" cy="3988347"/>
              <a:chOff x="0" y="-190500"/>
              <a:chExt cx="10599886" cy="3988345"/>
            </a:xfrm>
          </p:grpSpPr>
          <p:grpSp>
            <p:nvGrpSpPr>
              <p:cNvPr id="208" name="成组"/>
              <p:cNvGrpSpPr/>
              <p:nvPr/>
            </p:nvGrpSpPr>
            <p:grpSpPr>
              <a:xfrm>
                <a:off x="0" y="-190501"/>
                <a:ext cx="10599886" cy="2768601"/>
                <a:chOff x="0" y="-190500"/>
                <a:chExt cx="10599885" cy="2768600"/>
              </a:xfrm>
            </p:grpSpPr>
            <p:pic>
              <p:nvPicPr>
                <p:cNvPr id="205" name="Screen Shot 2017-06-14 at 17.07.21.png" descr="Screen Shot 2017-06-14 at 17.07.21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109454"/>
                  <a:ext cx="3818699" cy="198120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06" name="锐化核…"/>
                <p:cNvSpPr txBox="1"/>
                <p:nvPr/>
              </p:nvSpPr>
              <p:spPr>
                <a:xfrm>
                  <a:off x="5833899" y="-190501"/>
                  <a:ext cx="4765987" cy="2768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r>
                    <a:t>锐化核</a:t>
                  </a:r>
                </a:p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r>
                    <a:t>在输入图像上</a:t>
                  </a:r>
                </a:p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r>
                    <a:t>滑动</a:t>
                  </a:r>
                </a:p>
              </p:txBody>
            </p:sp>
            <p:sp>
              <p:nvSpPr>
                <p:cNvPr id="207" name="线条"/>
                <p:cNvSpPr/>
                <p:nvPr/>
              </p:nvSpPr>
              <p:spPr>
                <a:xfrm flipH="1" flipV="1">
                  <a:off x="4211479" y="1100057"/>
                  <a:ext cx="1356492" cy="1"/>
                </a:xfrm>
                <a:prstGeom prst="line">
                  <a:avLst/>
                </a:prstGeom>
                <a:noFill/>
                <a:ln w="63500" cap="flat">
                  <a:solidFill>
                    <a:srgbClr val="4285F4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600"/>
                  </a:pPr>
                </a:p>
              </p:txBody>
            </p:sp>
          </p:grpSp>
          <p:sp>
            <p:nvSpPr>
              <p:cNvPr id="209" name="线条"/>
              <p:cNvSpPr/>
              <p:nvPr/>
            </p:nvSpPr>
            <p:spPr>
              <a:xfrm flipH="1">
                <a:off x="1444803" y="1692546"/>
                <a:ext cx="4210594" cy="2105300"/>
              </a:xfrm>
              <a:prstGeom prst="line">
                <a:avLst/>
              </a:prstGeom>
              <a:noFill/>
              <a:ln w="63500" cap="flat">
                <a:solidFill>
                  <a:srgbClr val="4285F4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600"/>
                </a:pPr>
              </a:p>
            </p:txBody>
          </p:sp>
        </p:grpSp>
      </p:grpSp>
      <p:sp>
        <p:nvSpPr>
          <p:cNvPr id="212" name="来源"/>
          <p:cNvSpPr txBox="1"/>
          <p:nvPr/>
        </p:nvSpPr>
        <p:spPr>
          <a:xfrm>
            <a:off x="21797689" y="12183815"/>
            <a:ext cx="1384301" cy="1003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来源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D 卷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2D 卷积</a:t>
            </a:r>
          </a:p>
        </p:txBody>
      </p:sp>
      <p:pic>
        <p:nvPicPr>
          <p:cNvPr id="215" name="padding_strides.gif" descr="padding_strid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8604" y="4438650"/>
            <a:ext cx="5016501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no_padding_no_strides.gif" descr="no_padding_no_strides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929" y="4438650"/>
            <a:ext cx="4558467" cy="4838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ame_padding_no_strides.gif" descr="same_padding_no_strides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63618" y="4438650"/>
            <a:ext cx="4256763" cy="48387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跨度为1…"/>
          <p:cNvSpPr txBox="1"/>
          <p:nvPr/>
        </p:nvSpPr>
        <p:spPr>
          <a:xfrm>
            <a:off x="3351717" y="9473699"/>
            <a:ext cx="254889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跨度为1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无填充</a:t>
            </a:r>
          </a:p>
        </p:txBody>
      </p:sp>
      <p:sp>
        <p:nvSpPr>
          <p:cNvPr id="219" name="跨度为1…"/>
          <p:cNvSpPr txBox="1"/>
          <p:nvPr/>
        </p:nvSpPr>
        <p:spPr>
          <a:xfrm>
            <a:off x="10917555" y="9473699"/>
            <a:ext cx="254889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跨度为1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填充为1</a:t>
            </a:r>
          </a:p>
        </p:txBody>
      </p:sp>
      <p:sp>
        <p:nvSpPr>
          <p:cNvPr id="220" name="跨度为2…"/>
          <p:cNvSpPr txBox="1"/>
          <p:nvPr/>
        </p:nvSpPr>
        <p:spPr>
          <a:xfrm>
            <a:off x="18712409" y="9473699"/>
            <a:ext cx="254889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跨度为2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填充为1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D 卷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卷积</a:t>
            </a:r>
          </a:p>
        </p:txBody>
      </p:sp>
      <p:sp>
        <p:nvSpPr>
          <p:cNvPr id="223" name="每个卷积核取一组数字…"/>
          <p:cNvSpPr txBox="1"/>
          <p:nvPr/>
        </p:nvSpPr>
        <p:spPr>
          <a:xfrm>
            <a:off x="1428042" y="3185774"/>
            <a:ext cx="9544189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每个卷积核取一组数字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(3D 张量)并把它降维为一个数字 (0D 张量)</a:t>
            </a:r>
          </a:p>
        </p:txBody>
      </p:sp>
      <p:pic>
        <p:nvPicPr>
          <p:cNvPr id="224" name="3D conv 1.gif" descr="3D conv 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4015" y="3588639"/>
            <a:ext cx="9855596" cy="841832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在本例中，…"/>
          <p:cNvSpPr txBox="1"/>
          <p:nvPr/>
        </p:nvSpPr>
        <p:spPr>
          <a:xfrm>
            <a:off x="2121214" y="6764409"/>
            <a:ext cx="8157846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在本例中，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有 K个内核 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因此，输出量将有深度为K。</a:t>
            </a:r>
          </a:p>
        </p:txBody>
      </p:sp>
      <p:sp>
        <p:nvSpPr>
          <p:cNvPr id="226" name="输出量的高度和宽度…"/>
          <p:cNvSpPr txBox="1"/>
          <p:nvPr/>
        </p:nvSpPr>
        <p:spPr>
          <a:xfrm>
            <a:off x="623809" y="10343044"/>
            <a:ext cx="11152655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输出量的高度和宽度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将取决于：核的高度和宽度，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跨度以及填充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lexNet CNN 框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AlexNet CNN 框架</a:t>
            </a:r>
          </a:p>
        </p:txBody>
      </p:sp>
      <p:pic>
        <p:nvPicPr>
          <p:cNvPr id="229" name="AlexNet.png" descr="AlexNet.png"/>
          <p:cNvPicPr>
            <a:picLocks noChangeAspect="1"/>
          </p:cNvPicPr>
          <p:nvPr/>
        </p:nvPicPr>
        <p:blipFill>
          <a:blip r:embed="rId2">
            <a:extLst/>
          </a:blip>
          <a:srcRect l="0" t="14672" r="0" b="0"/>
          <a:stretch>
            <a:fillRect/>
          </a:stretch>
        </p:blipFill>
        <p:spPr>
          <a:xfrm>
            <a:off x="1422995" y="2630535"/>
            <a:ext cx="21537852" cy="65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输入图像…"/>
          <p:cNvSpPr txBox="1"/>
          <p:nvPr/>
        </p:nvSpPr>
        <p:spPr>
          <a:xfrm>
            <a:off x="328033" y="10254572"/>
            <a:ext cx="4015847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输入图像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(3 色通道)</a:t>
            </a:r>
          </a:p>
        </p:txBody>
      </p:sp>
      <p:sp>
        <p:nvSpPr>
          <p:cNvPr id="231" name="核的数量…"/>
          <p:cNvSpPr txBox="1"/>
          <p:nvPr/>
        </p:nvSpPr>
        <p:spPr>
          <a:xfrm>
            <a:off x="6497160" y="10731286"/>
            <a:ext cx="3335915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核的数量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(5 个卷积层)</a:t>
            </a:r>
          </a:p>
        </p:txBody>
      </p:sp>
      <p:sp>
        <p:nvSpPr>
          <p:cNvPr id="232" name="圆形"/>
          <p:cNvSpPr/>
          <p:nvPr/>
        </p:nvSpPr>
        <p:spPr>
          <a:xfrm>
            <a:off x="11094792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3" name="圆形"/>
          <p:cNvSpPr/>
          <p:nvPr/>
        </p:nvSpPr>
        <p:spPr>
          <a:xfrm>
            <a:off x="7807170" y="7592252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4" name="圆形"/>
          <p:cNvSpPr/>
          <p:nvPr/>
        </p:nvSpPr>
        <p:spPr>
          <a:xfrm>
            <a:off x="14268113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5" name="圆形"/>
          <p:cNvSpPr/>
          <p:nvPr/>
        </p:nvSpPr>
        <p:spPr>
          <a:xfrm>
            <a:off x="4519215" y="8370461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6" name="线条"/>
          <p:cNvSpPr/>
          <p:nvPr/>
        </p:nvSpPr>
        <p:spPr>
          <a:xfrm flipH="1" flipV="1">
            <a:off x="5359266" y="8800514"/>
            <a:ext cx="1831137" cy="1454572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7" name="线条"/>
          <p:cNvSpPr/>
          <p:nvPr/>
        </p:nvSpPr>
        <p:spPr>
          <a:xfrm flipV="1">
            <a:off x="8532153" y="7826195"/>
            <a:ext cx="2794013" cy="2378662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8" name="线条"/>
          <p:cNvSpPr/>
          <p:nvPr/>
        </p:nvSpPr>
        <p:spPr>
          <a:xfrm flipH="1" flipV="1">
            <a:off x="2449902" y="8150329"/>
            <a:ext cx="7714" cy="2207040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39" name="2个全…"/>
          <p:cNvSpPr txBox="1"/>
          <p:nvPr/>
        </p:nvSpPr>
        <p:spPr>
          <a:xfrm>
            <a:off x="16296723" y="10095822"/>
            <a:ext cx="3335915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2个全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连接层</a:t>
            </a:r>
          </a:p>
        </p:txBody>
      </p:sp>
      <p:sp>
        <p:nvSpPr>
          <p:cNvPr id="240" name="输出层…"/>
          <p:cNvSpPr txBox="1"/>
          <p:nvPr/>
        </p:nvSpPr>
        <p:spPr>
          <a:xfrm>
            <a:off x="20438670" y="10254572"/>
            <a:ext cx="3335915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输出层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3200"/>
              <a:t>(1000 类)</a:t>
            </a:r>
          </a:p>
        </p:txBody>
      </p:sp>
      <p:sp>
        <p:nvSpPr>
          <p:cNvPr id="241" name="线条"/>
          <p:cNvSpPr/>
          <p:nvPr/>
        </p:nvSpPr>
        <p:spPr>
          <a:xfrm flipV="1">
            <a:off x="18423311" y="7949809"/>
            <a:ext cx="937965" cy="1752805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2" name="线条"/>
          <p:cNvSpPr/>
          <p:nvPr/>
        </p:nvSpPr>
        <p:spPr>
          <a:xfrm flipV="1">
            <a:off x="19066640" y="7939241"/>
            <a:ext cx="1816897" cy="1866710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3" name="线条"/>
          <p:cNvSpPr/>
          <p:nvPr/>
        </p:nvSpPr>
        <p:spPr>
          <a:xfrm flipH="1" flipV="1">
            <a:off x="22147061" y="7236592"/>
            <a:ext cx="239279" cy="2689098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4" name="层的次序: 数据 → conv1 → pool1 → conv2 → pool2 → conv3 → conv4 → conv5 → pool3 → dense → dense → 输出"/>
          <p:cNvSpPr txBox="1"/>
          <p:nvPr/>
        </p:nvSpPr>
        <p:spPr>
          <a:xfrm>
            <a:off x="288975" y="12980389"/>
            <a:ext cx="238060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层的次序: 数据 → conv1 → pool1 → conv2 → pool2 → conv3 → conv4 → conv5 → pool3 → dense → dense → 输出</a:t>
            </a:r>
          </a:p>
        </p:txBody>
      </p:sp>
      <p:sp>
        <p:nvSpPr>
          <p:cNvPr id="245" name="3个最大…"/>
          <p:cNvSpPr txBox="1"/>
          <p:nvPr/>
        </p:nvSpPr>
        <p:spPr>
          <a:xfrm>
            <a:off x="12359616" y="10095822"/>
            <a:ext cx="3335916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3个最大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池化层</a:t>
            </a:r>
          </a:p>
        </p:txBody>
      </p:sp>
      <p:sp>
        <p:nvSpPr>
          <p:cNvPr id="246" name="椭圆形"/>
          <p:cNvSpPr/>
          <p:nvPr/>
        </p:nvSpPr>
        <p:spPr>
          <a:xfrm>
            <a:off x="5238812" y="7580741"/>
            <a:ext cx="1790780" cy="1009398"/>
          </a:xfrm>
          <a:prstGeom prst="ellips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7" name="椭圆形"/>
          <p:cNvSpPr/>
          <p:nvPr/>
        </p:nvSpPr>
        <p:spPr>
          <a:xfrm>
            <a:off x="8913538" y="7580741"/>
            <a:ext cx="1790780" cy="1009398"/>
          </a:xfrm>
          <a:prstGeom prst="ellips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8" name="椭圆形"/>
          <p:cNvSpPr/>
          <p:nvPr/>
        </p:nvSpPr>
        <p:spPr>
          <a:xfrm>
            <a:off x="17492234" y="7132121"/>
            <a:ext cx="1502908" cy="1009397"/>
          </a:xfrm>
          <a:prstGeom prst="ellips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49" name="圆形"/>
          <p:cNvSpPr/>
          <p:nvPr/>
        </p:nvSpPr>
        <p:spPr>
          <a:xfrm>
            <a:off x="16941458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0" name="线条"/>
          <p:cNvSpPr/>
          <p:nvPr/>
        </p:nvSpPr>
        <p:spPr>
          <a:xfrm flipH="1" flipV="1">
            <a:off x="6683850" y="8529486"/>
            <a:ext cx="6028190" cy="1765071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1" name="线条"/>
          <p:cNvSpPr/>
          <p:nvPr/>
        </p:nvSpPr>
        <p:spPr>
          <a:xfrm flipH="1" flipV="1">
            <a:off x="10514946" y="8521175"/>
            <a:ext cx="3170807" cy="1391151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2" name="线条"/>
          <p:cNvSpPr/>
          <p:nvPr/>
        </p:nvSpPr>
        <p:spPr>
          <a:xfrm flipV="1">
            <a:off x="15088013" y="8105547"/>
            <a:ext cx="2599447" cy="1923065"/>
          </a:xfrm>
          <a:prstGeom prst="line">
            <a:avLst/>
          </a:prstGeom>
          <a:ln w="63500">
            <a:solidFill>
              <a:schemeClr val="accent4">
                <a:hueOff val="102361"/>
                <a:satOff val="14118"/>
                <a:lumOff val="106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3" name="线条"/>
          <p:cNvSpPr/>
          <p:nvPr/>
        </p:nvSpPr>
        <p:spPr>
          <a:xfrm flipV="1">
            <a:off x="9334194" y="7680752"/>
            <a:ext cx="5010589" cy="2572394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4" name="线条"/>
          <p:cNvSpPr/>
          <p:nvPr/>
        </p:nvSpPr>
        <p:spPr>
          <a:xfrm flipV="1">
            <a:off x="10178827" y="7700537"/>
            <a:ext cx="6814381" cy="2536959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55" name="线条"/>
          <p:cNvSpPr/>
          <p:nvPr/>
        </p:nvSpPr>
        <p:spPr>
          <a:xfrm flipV="1">
            <a:off x="7751716" y="8389807"/>
            <a:ext cx="402763" cy="1863789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目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目录</a:t>
            </a:r>
          </a:p>
        </p:txBody>
      </p:sp>
      <p:sp>
        <p:nvSpPr>
          <p:cNvPr id="151" name="为什么 CNNs 与深度学习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96111" indent="-896111" defTabSz="808990">
              <a:spcBef>
                <a:spcPts val="5700"/>
              </a:spcBef>
              <a:defRPr sz="5096"/>
            </a:pPr>
            <a:r>
              <a:t>为什么 CNNs 与深度学习?</a:t>
            </a:r>
          </a:p>
          <a:p>
            <a:pPr marL="896111" indent="-896111" defTabSz="808990">
              <a:spcBef>
                <a:spcPts val="5700"/>
              </a:spcBef>
              <a:defRPr sz="5096"/>
            </a:pPr>
            <a:r>
              <a:t>感知元</a:t>
            </a:r>
          </a:p>
          <a:p>
            <a:pPr marL="896111" indent="-896111" defTabSz="808990">
              <a:spcBef>
                <a:spcPts val="5700"/>
              </a:spcBef>
              <a:defRPr sz="5096"/>
            </a:pPr>
            <a:r>
              <a:t>人工神经网络</a:t>
            </a:r>
          </a:p>
          <a:p>
            <a:pPr marL="896111" indent="-896111" defTabSz="808990">
              <a:spcBef>
                <a:spcPts val="5700"/>
              </a:spcBef>
              <a:defRPr sz="5096"/>
            </a:pPr>
            <a:r>
              <a:t>卷积与CNNs</a:t>
            </a:r>
          </a:p>
          <a:p>
            <a:pPr marL="896111" indent="-896111" defTabSz="808990">
              <a:spcBef>
                <a:spcPts val="5700"/>
              </a:spcBef>
              <a:defRPr sz="5096"/>
            </a:pPr>
            <a:r>
              <a:t>用Keras构造 CNN</a:t>
            </a:r>
          </a:p>
          <a:p>
            <a:pPr marL="896111" indent="-896111" defTabSz="808990">
              <a:spcBef>
                <a:spcPts val="5700"/>
              </a:spcBef>
              <a:defRPr sz="5096"/>
            </a:pPr>
            <a:r>
              <a:t>实践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lexNet CNN 框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AlexNet CNN 框架</a:t>
            </a:r>
          </a:p>
        </p:txBody>
      </p:sp>
      <p:pic>
        <p:nvPicPr>
          <p:cNvPr id="258" name="AlexNet.png" descr="AlexNet.png"/>
          <p:cNvPicPr>
            <a:picLocks noChangeAspect="1"/>
          </p:cNvPicPr>
          <p:nvPr/>
        </p:nvPicPr>
        <p:blipFill>
          <a:blip r:embed="rId2">
            <a:extLst/>
          </a:blip>
          <a:srcRect l="0" t="14672" r="0" b="0"/>
          <a:stretch>
            <a:fillRect/>
          </a:stretch>
        </p:blipFill>
        <p:spPr>
          <a:xfrm>
            <a:off x="1422995" y="2630535"/>
            <a:ext cx="21537852" cy="65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该核将把5x5x48…"/>
          <p:cNvSpPr txBox="1"/>
          <p:nvPr/>
        </p:nvSpPr>
        <p:spPr>
          <a:xfrm>
            <a:off x="4645256" y="10481172"/>
            <a:ext cx="4015847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solidFill>
                  <a:srgbClr val="000000"/>
                </a:solidFill>
              </a:defRPr>
            </a:pPr>
            <a:r>
              <a:t>该核将把5x5x48</a:t>
            </a:r>
          </a:p>
          <a:p>
            <a:pPr>
              <a:defRPr sz="3600">
                <a:solidFill>
                  <a:srgbClr val="000000"/>
                </a:solidFill>
              </a:defRPr>
            </a:pPr>
            <a:r>
              <a:t>张量压缩为一个单一输出</a:t>
            </a:r>
          </a:p>
        </p:txBody>
      </p:sp>
      <p:sp>
        <p:nvSpPr>
          <p:cNvPr id="260" name="圆形"/>
          <p:cNvSpPr/>
          <p:nvPr/>
        </p:nvSpPr>
        <p:spPr>
          <a:xfrm>
            <a:off x="7807170" y="7592252"/>
            <a:ext cx="715895" cy="715895"/>
          </a:xfrm>
          <a:prstGeom prst="ellipse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1" name="层的次序: 数据 → conv1 → pool1 → conv2 → pool2 → conv3 → conv4 → conv5 → pool3 → dense → dense → 输出"/>
          <p:cNvSpPr txBox="1"/>
          <p:nvPr/>
        </p:nvSpPr>
        <p:spPr>
          <a:xfrm>
            <a:off x="288975" y="12980389"/>
            <a:ext cx="2380604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层的次序: 数据 → conv1 → pool1 → conv2 → pool2 → conv3 → conv4 → conv5 → pool3 → dense → dense → 输出</a:t>
            </a:r>
          </a:p>
        </p:txBody>
      </p:sp>
      <p:sp>
        <p:nvSpPr>
          <p:cNvPr id="262" name="椭圆形"/>
          <p:cNvSpPr/>
          <p:nvPr/>
        </p:nvSpPr>
        <p:spPr>
          <a:xfrm>
            <a:off x="3427271" y="4991245"/>
            <a:ext cx="3456364" cy="1628052"/>
          </a:xfrm>
          <a:prstGeom prst="ellipse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3" name="线条"/>
          <p:cNvSpPr/>
          <p:nvPr/>
        </p:nvSpPr>
        <p:spPr>
          <a:xfrm flipH="1" flipV="1">
            <a:off x="5844023" y="6723827"/>
            <a:ext cx="678330" cy="3541090"/>
          </a:xfrm>
          <a:prstGeom prst="line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4" name="在第三个卷积层油128个像这样的核"/>
          <p:cNvSpPr txBox="1"/>
          <p:nvPr/>
        </p:nvSpPr>
        <p:spPr>
          <a:xfrm>
            <a:off x="9241852" y="10798672"/>
            <a:ext cx="380626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在第三个卷积层油128个像这样的核 </a:t>
            </a:r>
          </a:p>
        </p:txBody>
      </p:sp>
      <p:sp>
        <p:nvSpPr>
          <p:cNvPr id="265" name="线条"/>
          <p:cNvSpPr/>
          <p:nvPr/>
        </p:nvSpPr>
        <p:spPr>
          <a:xfrm flipH="1" flipV="1">
            <a:off x="8527347" y="8262126"/>
            <a:ext cx="2706344" cy="2053526"/>
          </a:xfrm>
          <a:prstGeom prst="line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6" name="线条"/>
          <p:cNvSpPr/>
          <p:nvPr/>
        </p:nvSpPr>
        <p:spPr>
          <a:xfrm flipH="1" flipV="1">
            <a:off x="9118408" y="6179988"/>
            <a:ext cx="5961391" cy="3922669"/>
          </a:xfrm>
          <a:prstGeom prst="line">
            <a:avLst/>
          </a:prstGeom>
          <a:ln w="63500">
            <a:solidFill>
              <a:schemeClr val="accent5">
                <a:hueOff val="101205"/>
                <a:satOff val="-13598"/>
                <a:lumOff val="2387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67" name="在第三个卷积层有 27x27x128个神经元"/>
          <p:cNvSpPr txBox="1"/>
          <p:nvPr/>
        </p:nvSpPr>
        <p:spPr>
          <a:xfrm>
            <a:off x="13347470" y="10481172"/>
            <a:ext cx="4015847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在第三个卷积层有 27x27x128个神经元</a:t>
            </a:r>
          </a:p>
        </p:txBody>
      </p:sp>
      <p:sp>
        <p:nvSpPr>
          <p:cNvPr id="268" name="让我们聚集于第二个卷积层"/>
          <p:cNvSpPr txBox="1"/>
          <p:nvPr/>
        </p:nvSpPr>
        <p:spPr>
          <a:xfrm>
            <a:off x="388125" y="10798672"/>
            <a:ext cx="380626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让我们聚集于第二个卷积层</a:t>
            </a:r>
          </a:p>
        </p:txBody>
      </p:sp>
      <p:sp>
        <p:nvSpPr>
          <p:cNvPr id="269" name="每个神经元收到 5x5x48个输入, 对它们加权并通过激活函数"/>
          <p:cNvSpPr txBox="1"/>
          <p:nvPr/>
        </p:nvSpPr>
        <p:spPr>
          <a:xfrm>
            <a:off x="17453088" y="10481172"/>
            <a:ext cx="4702185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每个神经元收到 5x5x48个输入, 对它们加权并通过激活函数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AlexNet CNN 框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AlexNet CNN 框架</a:t>
            </a:r>
          </a:p>
        </p:txBody>
      </p:sp>
      <p:pic>
        <p:nvPicPr>
          <p:cNvPr id="272" name="AlexNet.png" descr="AlexNet.png"/>
          <p:cNvPicPr>
            <a:picLocks noChangeAspect="1"/>
          </p:cNvPicPr>
          <p:nvPr/>
        </p:nvPicPr>
        <p:blipFill>
          <a:blip r:embed="rId2">
            <a:extLst/>
          </a:blip>
          <a:srcRect l="0" t="14672" r="0" b="0"/>
          <a:stretch>
            <a:fillRect/>
          </a:stretch>
        </p:blipFill>
        <p:spPr>
          <a:xfrm>
            <a:off x="1422995" y="2630535"/>
            <a:ext cx="21537852" cy="655886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核将找出上一层的一些模式来对数据分类"/>
          <p:cNvSpPr txBox="1"/>
          <p:nvPr/>
        </p:nvSpPr>
        <p:spPr>
          <a:xfrm>
            <a:off x="3343572" y="10396080"/>
            <a:ext cx="4153133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核将找出上一层的一些模式来对数据分类</a:t>
            </a:r>
          </a:p>
        </p:txBody>
      </p:sp>
      <p:sp>
        <p:nvSpPr>
          <p:cNvPr id="274" name="圆形"/>
          <p:cNvSpPr/>
          <p:nvPr/>
        </p:nvSpPr>
        <p:spPr>
          <a:xfrm>
            <a:off x="11094792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5" name="圆形"/>
          <p:cNvSpPr/>
          <p:nvPr/>
        </p:nvSpPr>
        <p:spPr>
          <a:xfrm>
            <a:off x="7807170" y="7592252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6" name="圆形"/>
          <p:cNvSpPr/>
          <p:nvPr/>
        </p:nvSpPr>
        <p:spPr>
          <a:xfrm>
            <a:off x="14268113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7" name="圆形"/>
          <p:cNvSpPr/>
          <p:nvPr/>
        </p:nvSpPr>
        <p:spPr>
          <a:xfrm>
            <a:off x="4519215" y="8370461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8" name="线条"/>
          <p:cNvSpPr/>
          <p:nvPr/>
        </p:nvSpPr>
        <p:spPr>
          <a:xfrm flipH="1" flipV="1">
            <a:off x="4975028" y="9193482"/>
            <a:ext cx="47438" cy="1125886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79" name="线条"/>
          <p:cNvSpPr/>
          <p:nvPr/>
        </p:nvSpPr>
        <p:spPr>
          <a:xfrm flipV="1">
            <a:off x="11060321" y="7826194"/>
            <a:ext cx="265845" cy="2234094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0" name="全连接层组合…"/>
          <p:cNvSpPr txBox="1"/>
          <p:nvPr/>
        </p:nvSpPr>
        <p:spPr>
          <a:xfrm>
            <a:off x="17210340" y="10785788"/>
            <a:ext cx="333591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t>全连接层组合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“上一层的模式”</a:t>
            </a:r>
          </a:p>
        </p:txBody>
      </p:sp>
      <p:sp>
        <p:nvSpPr>
          <p:cNvPr id="281" name="线条"/>
          <p:cNvSpPr/>
          <p:nvPr/>
        </p:nvSpPr>
        <p:spPr>
          <a:xfrm flipV="1">
            <a:off x="18982011" y="7865158"/>
            <a:ext cx="424235" cy="2460239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2" name="线条"/>
          <p:cNvSpPr/>
          <p:nvPr/>
        </p:nvSpPr>
        <p:spPr>
          <a:xfrm flipV="1">
            <a:off x="19457491" y="7939242"/>
            <a:ext cx="1426045" cy="2405371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3" name="圆形"/>
          <p:cNvSpPr/>
          <p:nvPr/>
        </p:nvSpPr>
        <p:spPr>
          <a:xfrm>
            <a:off x="16941458" y="6969286"/>
            <a:ext cx="715895" cy="715895"/>
          </a:xfrm>
          <a:prstGeom prst="ellipse">
            <a:avLst/>
          </a:prstGeom>
          <a:ln w="63500">
            <a:solidFill>
              <a:srgbClr val="4285F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4" name="线条"/>
          <p:cNvSpPr/>
          <p:nvPr/>
        </p:nvSpPr>
        <p:spPr>
          <a:xfrm flipV="1">
            <a:off x="12099254" y="7680752"/>
            <a:ext cx="2245529" cy="2393898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5" name="线条"/>
          <p:cNvSpPr/>
          <p:nvPr/>
        </p:nvSpPr>
        <p:spPr>
          <a:xfrm flipV="1">
            <a:off x="13286130" y="7700537"/>
            <a:ext cx="3707077" cy="2443049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6" name="线条"/>
          <p:cNvSpPr/>
          <p:nvPr/>
        </p:nvSpPr>
        <p:spPr>
          <a:xfrm flipV="1">
            <a:off x="6313897" y="8389807"/>
            <a:ext cx="1840582" cy="1886803"/>
          </a:xfrm>
          <a:prstGeom prst="line">
            <a:avLst/>
          </a:prstGeom>
          <a:ln w="63500">
            <a:solidFill>
              <a:srgbClr val="4285F4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287" name="更深层将找出“是上一层简单模式的组合”的更一般模式"/>
          <p:cNvSpPr txBox="1"/>
          <p:nvPr/>
        </p:nvSpPr>
        <p:spPr>
          <a:xfrm>
            <a:off x="9161114" y="10741167"/>
            <a:ext cx="415313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更深层将找出“是上一层简单模式的组合”的更一般模式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NN in Exc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in Excel</a:t>
            </a:r>
          </a:p>
        </p:txBody>
      </p:sp>
      <p:pic>
        <p:nvPicPr>
          <p:cNvPr id="290" name="Excel CNN.png" descr="Excel CN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716" y="3043910"/>
            <a:ext cx="18285467" cy="1028557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一个用Excel的简单例子有…"/>
          <p:cNvSpPr txBox="1"/>
          <p:nvPr/>
        </p:nvSpPr>
        <p:spPr>
          <a:xfrm>
            <a:off x="271787" y="3601768"/>
            <a:ext cx="514917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t>一个用Excel的简单例子有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3个卷积层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1个最大池化层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1个全连接层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ReLU 作为所有神经元的激活函数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对于核的偏差项</a:t>
            </a:r>
          </a:p>
          <a:p>
            <a:pPr marL="390769" indent="-390769" algn="l">
              <a:buSzPct val="75000"/>
              <a:buChar char="•"/>
              <a:defRPr sz="3200">
                <a:solidFill>
                  <a:srgbClr val="000000"/>
                </a:solidFill>
              </a:defRPr>
            </a:pPr>
            <a:r>
              <a:t>Softmax 输出层</a:t>
            </a:r>
          </a:p>
        </p:txBody>
      </p:sp>
      <p:sp>
        <p:nvSpPr>
          <p:cNvPr id="292" name="理解卷积神经网络…"/>
          <p:cNvSpPr txBox="1"/>
          <p:nvPr/>
        </p:nvSpPr>
        <p:spPr>
          <a:xfrm>
            <a:off x="271787" y="8485148"/>
            <a:ext cx="5149176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t>理解卷积神经网络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在后台如何工作的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t>一个好方法</a:t>
            </a:r>
          </a:p>
        </p:txBody>
      </p:sp>
      <p:sp>
        <p:nvSpPr>
          <p:cNvPr id="293" name="不幸的是，即使是一个运行中的CNN，我们也不可以在excel中训练它。"/>
          <p:cNvSpPr txBox="1"/>
          <p:nvPr/>
        </p:nvSpPr>
        <p:spPr>
          <a:xfrm>
            <a:off x="398787" y="10733277"/>
            <a:ext cx="5149176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不幸的是，即使是一个运行中的CNN，我们也不可以在excel中训练它。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经典 CNN 框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经典 CNN 框架</a:t>
            </a:r>
          </a:p>
        </p:txBody>
      </p:sp>
      <p:pic>
        <p:nvPicPr>
          <p:cNvPr id="296" name="Screen Shot 2017-06-10 at 17.06.17.png" descr="Screen Shot 2017-06-10 at 17.0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2376" y="3446726"/>
            <a:ext cx="19839248" cy="791289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拇指法则：每个后续层应当是空间上更小，但深度上更大"/>
          <p:cNvSpPr txBox="1"/>
          <p:nvPr/>
        </p:nvSpPr>
        <p:spPr>
          <a:xfrm>
            <a:off x="3177365" y="12021143"/>
            <a:ext cx="1802927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拇指法则：每个后续层应当是空间上更小，但深度上更大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6-10 at 16.44.21.png" descr="Screen Shot 2017-06-10 at 16.44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2095" y="674825"/>
            <a:ext cx="19879810" cy="12366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训练一个卷积神经网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训练一个卷积神经网络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训练一个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训练一个CNN</a:t>
            </a:r>
          </a:p>
        </p:txBody>
      </p:sp>
      <p:sp>
        <p:nvSpPr>
          <p:cNvPr id="304" name="训练一个CNN是一个最优化问题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85165">
              <a:spcBef>
                <a:spcPts val="4800"/>
              </a:spcBef>
              <a:buSzTx/>
              <a:buNone/>
              <a:defRPr sz="4316"/>
            </a:pPr>
            <a:r>
              <a:t>训练一个CNN是一个最优化问题：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t>什么是最优化目标?</a:t>
            </a:r>
          </a:p>
          <a:p>
            <a:pPr lvl="1" marL="1054100" indent="-527050" defTabSz="685165">
              <a:spcBef>
                <a:spcPts val="4800"/>
              </a:spcBef>
              <a:buChar char="–"/>
              <a:defRPr sz="4316"/>
            </a:pPr>
            <a:r>
              <a:t>最小化损失函数 (误差)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t>我们如何最优化?</a:t>
            </a:r>
          </a:p>
          <a:p>
            <a:pPr lvl="1" marL="1054100" indent="-527050" defTabSz="685165">
              <a:spcBef>
                <a:spcPts val="4800"/>
              </a:spcBef>
              <a:buChar char="–"/>
              <a:defRPr sz="4316"/>
            </a:pPr>
            <a:r>
              <a:t>梯度下降 + 反向传播</a:t>
            </a:r>
          </a:p>
          <a:p>
            <a:pPr marL="527050" indent="-527050" defTabSz="685165">
              <a:spcBef>
                <a:spcPts val="4800"/>
              </a:spcBef>
              <a:defRPr sz="4316"/>
            </a:pPr>
            <a:r>
              <a:t>什么是参数?</a:t>
            </a:r>
          </a:p>
          <a:p>
            <a:pPr lvl="1" marL="1054100" indent="-527050" defTabSz="685165">
              <a:spcBef>
                <a:spcPts val="4800"/>
              </a:spcBef>
              <a:buChar char="–"/>
              <a:defRPr sz="4316"/>
            </a:pPr>
            <a:r>
              <a:t>网络中所有神经元的权重.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反向传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反向传播</a:t>
            </a:r>
          </a:p>
        </p:txBody>
      </p:sp>
      <p:sp>
        <p:nvSpPr>
          <p:cNvPr id="307" name="反向传播是一个解答以下问题的算法:…"/>
          <p:cNvSpPr txBox="1"/>
          <p:nvPr>
            <p:ph type="body" sz="half" idx="1"/>
          </p:nvPr>
        </p:nvSpPr>
        <p:spPr>
          <a:xfrm>
            <a:off x="588771" y="3149600"/>
            <a:ext cx="11450940" cy="9939027"/>
          </a:xfrm>
          <a:prstGeom prst="rect">
            <a:avLst/>
          </a:prstGeom>
        </p:spPr>
        <p:txBody>
          <a:bodyPr/>
          <a:lstStyle/>
          <a:p>
            <a:pPr/>
            <a:r>
              <a:t>反向传播是一个解答以下问题的算法:</a:t>
            </a:r>
          </a:p>
          <a:p>
            <a:pPr>
              <a:defRPr sz="6200"/>
            </a:pPr>
            <a:r>
              <a:t>“我们怎样改变所有现有权重，以致尽可能地减少损失函数?”</a:t>
            </a:r>
          </a:p>
          <a:p>
            <a:pPr/>
            <a:r>
              <a:t>直觉: 我们朝哪个方向走越快越好?</a:t>
            </a:r>
          </a:p>
        </p:txBody>
      </p:sp>
      <p:pic>
        <p:nvPicPr>
          <p:cNvPr id="308" name="demo-a.gif" descr="demo-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1574" y="2757811"/>
            <a:ext cx="10079978" cy="10079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从数据中学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从数据中学习</a:t>
            </a:r>
          </a:p>
        </p:txBody>
      </p:sp>
      <p:sp>
        <p:nvSpPr>
          <p:cNvPr id="311" name="训练的目标是找出最小化损失函数的最佳权重集。也就是说，使网络尽可能少犯错."/>
          <p:cNvSpPr txBox="1"/>
          <p:nvPr>
            <p:ph type="body" sz="half" idx="1"/>
          </p:nvPr>
        </p:nvSpPr>
        <p:spPr>
          <a:xfrm>
            <a:off x="5463826" y="3149600"/>
            <a:ext cx="13456348" cy="92964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训练的目标是找出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最小化损失函数</a:t>
            </a:r>
            <a:r>
              <a:t>的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最佳权重集</a:t>
            </a:r>
            <a:r>
              <a:t>。也就是说，使网络尽可能少犯错.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用Keras构造一个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用Keras构造一个CNN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卷积神经网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卷积神经网络</a:t>
            </a:r>
          </a:p>
        </p:txBody>
      </p:sp>
      <p:sp>
        <p:nvSpPr>
          <p:cNvPr id="154" name="卷积神经网络 (CNN) 是一种监督机器学习模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卷积神经网络 (CNN) 是一种监督机器学习模型</a:t>
            </a:r>
          </a:p>
          <a:p>
            <a:pPr/>
            <a:r>
              <a:t>广泛应用于图像分类</a:t>
            </a:r>
          </a:p>
          <a:p>
            <a:pPr/>
            <a:r>
              <a:t>在许多领域表现出超人的成绩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训练一个模型的三个步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训练一个模型的三个步骤</a:t>
            </a:r>
          </a:p>
        </p:txBody>
      </p:sp>
      <p:sp>
        <p:nvSpPr>
          <p:cNvPr id="316" name="使用Keras是很简单的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使用Keras是很简单的:</a:t>
            </a:r>
          </a:p>
          <a:p>
            <a:pPr/>
            <a:r>
              <a:t>创建一个模型</a:t>
            </a:r>
          </a:p>
          <a:p>
            <a:pPr/>
            <a:r>
              <a:t>编译该模型</a:t>
            </a:r>
          </a:p>
          <a:p>
            <a:pPr/>
            <a:r>
              <a:t>训练该模型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1. 创建模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创建模型</a:t>
            </a:r>
          </a:p>
        </p:txBody>
      </p:sp>
      <p:pic>
        <p:nvPicPr>
          <p:cNvPr id="319" name="Screen Shot 2017-06-10 at 15.11.22.png" descr="Screen Shot 2017-06-10 at 15.1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5102" y="3356644"/>
            <a:ext cx="11955849" cy="5814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7-06-10 at 15.12.14.png" descr="Screen Shot 2017-06-10 at 15.12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91553" y="10401746"/>
            <a:ext cx="11711771" cy="2609359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指定层的列表…"/>
          <p:cNvSpPr txBox="1"/>
          <p:nvPr/>
        </p:nvSpPr>
        <p:spPr>
          <a:xfrm>
            <a:off x="1215157" y="4071897"/>
            <a:ext cx="7880462" cy="822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指定层的列表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或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在模型对象上使用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.add()</a:t>
            </a:r>
            <a:r>
              <a:t> 方法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你必须指定:…"/>
          <p:cNvSpPr txBox="1"/>
          <p:nvPr/>
        </p:nvSpPr>
        <p:spPr>
          <a:xfrm>
            <a:off x="1292832" y="5143500"/>
            <a:ext cx="7880462" cy="530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你必须指定: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 marL="879230" indent="-879230" algn="l">
              <a:buSzPct val="100000"/>
              <a:buAutoNum type="arabicPeriod" startAt="1"/>
              <a:defRPr>
                <a:solidFill>
                  <a:srgbClr val="000000"/>
                </a:solidFill>
              </a:defRPr>
            </a:pPr>
            <a:r>
              <a:rPr b="1">
                <a:solidFill>
                  <a:schemeClr val="accent5">
                    <a:hueOff val="101205"/>
                    <a:satOff val="-13598"/>
                    <a:lumOff val="2387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优化器</a:t>
            </a:r>
            <a:r>
              <a:t> (它会最小化损失)</a:t>
            </a:r>
          </a:p>
          <a:p>
            <a:pPr marL="879230" indent="-879230" algn="l">
              <a:buSzPct val="100000"/>
              <a:buAutoNum type="arabicPeriod" startAt="1"/>
              <a:defRPr>
                <a:solidFill>
                  <a:srgbClr val="000000"/>
                </a:solidFill>
              </a:defRPr>
            </a:pPr>
            <a:r>
              <a:rPr b="1">
                <a:solidFill>
                  <a:schemeClr val="accent6">
                    <a:hueOff val="-241736"/>
                    <a:satOff val="29413"/>
                    <a:lumOff val="2072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损失</a:t>
            </a:r>
            <a:r>
              <a:t>函数 (被最小化)</a:t>
            </a:r>
          </a:p>
          <a:p>
            <a:pPr marL="879230" indent="-879230" algn="l">
              <a:buSzPct val="100000"/>
              <a:buAutoNum type="arabicPeriod" startAt="1"/>
              <a:defRPr>
                <a:solidFill>
                  <a:srgbClr val="000000"/>
                </a:solidFill>
              </a:defRPr>
            </a:pPr>
            <a:r>
              <a:rPr b="1">
                <a:solidFill>
                  <a:schemeClr val="accent3">
                    <a:hueOff val="-499813"/>
                    <a:satOff val="-5228"/>
                    <a:lumOff val="24899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指标列表</a:t>
            </a:r>
            <a:r>
              <a:t> （要报告的）</a:t>
            </a:r>
          </a:p>
        </p:txBody>
      </p:sp>
      <p:sp>
        <p:nvSpPr>
          <p:cNvPr id="324" name="2. 编译模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编译模型</a:t>
            </a:r>
          </a:p>
        </p:txBody>
      </p:sp>
      <p:pic>
        <p:nvPicPr>
          <p:cNvPr id="325" name="Screen Shot 2017-06-10 at 15.20.00.png" descr="Screen Shot 2017-06-10 at 15.2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8715" y="3931889"/>
            <a:ext cx="12378629" cy="773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3. 训练模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训练模型</a:t>
            </a:r>
          </a:p>
        </p:txBody>
      </p:sp>
      <p:pic>
        <p:nvPicPr>
          <p:cNvPr id="328" name="Screen Shot 2017-06-10 at 15.24.46.png" descr="Screen Shot 2017-06-10 at 15.24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625" y="3732420"/>
            <a:ext cx="13244750" cy="211094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对于一个分类问题…"/>
          <p:cNvSpPr txBox="1"/>
          <p:nvPr/>
        </p:nvSpPr>
        <p:spPr>
          <a:xfrm>
            <a:off x="3797465" y="8126639"/>
            <a:ext cx="537083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对于一个分类问题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的独热编码</a:t>
            </a:r>
          </a:p>
        </p:txBody>
      </p:sp>
      <p:sp>
        <p:nvSpPr>
          <p:cNvPr id="330" name="线条"/>
          <p:cNvSpPr/>
          <p:nvPr/>
        </p:nvSpPr>
        <p:spPr>
          <a:xfrm flipV="1">
            <a:off x="8003365" y="6127908"/>
            <a:ext cx="1903150" cy="14506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1" name="在所有数据上…"/>
          <p:cNvSpPr txBox="1"/>
          <p:nvPr/>
        </p:nvSpPr>
        <p:spPr>
          <a:xfrm>
            <a:off x="10521029" y="8126639"/>
            <a:ext cx="410083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在所有数据上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迭代多少次</a:t>
            </a:r>
          </a:p>
        </p:txBody>
      </p:sp>
      <p:sp>
        <p:nvSpPr>
          <p:cNvPr id="332" name="一次加载多少个…"/>
          <p:cNvSpPr txBox="1"/>
          <p:nvPr/>
        </p:nvSpPr>
        <p:spPr>
          <a:xfrm>
            <a:off x="16184244" y="8126639"/>
            <a:ext cx="473583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一次加载多少个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对象到内存里</a:t>
            </a:r>
          </a:p>
        </p:txBody>
      </p:sp>
      <p:sp>
        <p:nvSpPr>
          <p:cNvPr id="333" name="线条"/>
          <p:cNvSpPr/>
          <p:nvPr/>
        </p:nvSpPr>
        <p:spPr>
          <a:xfrm flipH="1" flipV="1">
            <a:off x="16545031" y="6127907"/>
            <a:ext cx="2012988" cy="14498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334" name="线条"/>
          <p:cNvSpPr/>
          <p:nvPr/>
        </p:nvSpPr>
        <p:spPr>
          <a:xfrm flipV="1">
            <a:off x="13040721" y="6127908"/>
            <a:ext cx="1" cy="14601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实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实践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NIST数字分类问题的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MNIST数字分类问题的CNN</a:t>
            </a:r>
          </a:p>
        </p:txBody>
      </p:sp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436" y="3753734"/>
            <a:ext cx="15821355" cy="88659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MNIST手写数字数据集 有一个60000个例子的训练集，和一个10000例子的测试集。"/>
          <p:cNvSpPr txBox="1"/>
          <p:nvPr/>
        </p:nvSpPr>
        <p:spPr>
          <a:xfrm>
            <a:off x="1488254" y="6992897"/>
            <a:ext cx="491843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MNIST手写数字数据集 有一个60000个例子的训练集，和一个10000例子的测试集。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改进模型性能的方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改进模型性能的方法</a:t>
            </a:r>
          </a:p>
        </p:txBody>
      </p:sp>
      <p:sp>
        <p:nvSpPr>
          <p:cNvPr id="343" name="可以尝试的几个方法:…"/>
          <p:cNvSpPr txBox="1"/>
          <p:nvPr>
            <p:ph type="body" idx="1"/>
          </p:nvPr>
        </p:nvSpPr>
        <p:spPr>
          <a:xfrm>
            <a:off x="1689100" y="3538497"/>
            <a:ext cx="21005800" cy="9296401"/>
          </a:xfrm>
          <a:prstGeom prst="rect">
            <a:avLst/>
          </a:prstGeom>
        </p:spPr>
        <p:txBody>
          <a:bodyPr/>
          <a:lstStyle/>
          <a:p>
            <a:pPr marL="0" indent="0" defTabSz="693419">
              <a:spcBef>
                <a:spcPts val="4900"/>
              </a:spcBef>
              <a:buSzTx/>
              <a:buNone/>
              <a:defRPr sz="4368"/>
            </a:pPr>
            <a:r>
              <a:t>可以尝试的几个方法:</a:t>
            </a:r>
          </a:p>
          <a:p>
            <a:pPr marL="768095" indent="-768095" defTabSz="693419">
              <a:spcBef>
                <a:spcPts val="4900"/>
              </a:spcBef>
              <a:buSzPct val="100000"/>
              <a:buAutoNum type="arabicPeriod" startAt="1"/>
              <a:defRPr sz="4368"/>
            </a:pPr>
            <a:r>
              <a:t>改变每层的核数</a:t>
            </a:r>
          </a:p>
          <a:p>
            <a:pPr marL="768095" indent="-768095" defTabSz="693419">
              <a:spcBef>
                <a:spcPts val="4900"/>
              </a:spcBef>
              <a:buSzPct val="100000"/>
              <a:buAutoNum type="arabicPeriod" startAt="1"/>
              <a:defRPr sz="4368"/>
            </a:pPr>
            <a:r>
              <a:t>添加更多的层</a:t>
            </a:r>
          </a:p>
          <a:p>
            <a:pPr marL="768095" indent="-768095" defTabSz="693419">
              <a:spcBef>
                <a:spcPts val="4900"/>
              </a:spcBef>
              <a:buSzPct val="100000"/>
              <a:buAutoNum type="arabicPeriod" startAt="1"/>
              <a:defRPr sz="4368"/>
            </a:pPr>
            <a:r>
              <a:t>改变核的大小</a:t>
            </a:r>
          </a:p>
          <a:p>
            <a:pPr marL="768095" indent="-768095" defTabSz="693419">
              <a:spcBef>
                <a:spcPts val="4900"/>
              </a:spcBef>
              <a:buSzPct val="100000"/>
              <a:buAutoNum type="arabicPeriod" startAt="1"/>
              <a:defRPr sz="4368"/>
            </a:pPr>
            <a:r>
              <a:t>改变dropout系数</a:t>
            </a:r>
          </a:p>
          <a:p>
            <a:pPr marL="533400" indent="-533400" defTabSz="693419">
              <a:spcBef>
                <a:spcPts val="4900"/>
              </a:spcBef>
              <a:defRPr sz="4368"/>
            </a:pPr>
          </a:p>
          <a:p>
            <a:pPr marL="0" indent="0" defTabSz="693419">
              <a:spcBef>
                <a:spcPts val="4900"/>
              </a:spcBef>
              <a:buSzTx/>
              <a:buNone/>
              <a:defRPr sz="4368"/>
            </a:pPr>
            <a:r>
              <a:t>约束: 有限时间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参考文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参考文献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参考文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参考文献</a:t>
            </a:r>
          </a:p>
        </p:txBody>
      </p:sp>
      <p:sp>
        <p:nvSpPr>
          <p:cNvPr id="348" name="Animated neuron…"/>
          <p:cNvSpPr txBox="1"/>
          <p:nvPr>
            <p:ph type="body" idx="1"/>
          </p:nvPr>
        </p:nvSpPr>
        <p:spPr>
          <a:xfrm>
            <a:off x="572230" y="3084719"/>
            <a:ext cx="23239542" cy="10203957"/>
          </a:xfrm>
          <a:prstGeom prst="rect">
            <a:avLst/>
          </a:prstGeom>
        </p:spPr>
        <p:txBody>
          <a:bodyPr numCol="2" spcCol="1161977" anchor="t"/>
          <a:lstStyle/>
          <a:p>
            <a:pPr marL="914400" indent="-914400">
              <a:buSzPct val="100000"/>
              <a:buAutoNum type="arabicPeriod" startAt="1"/>
            </a:pPr>
            <a:r>
              <a:rPr u="sng">
                <a:hlinkClick r:id="rId2" invalidUrl="" action="" tgtFrame="" tooltip="" history="1" highlightClick="0" endSnd="0"/>
              </a:rPr>
              <a:t>Animated neuron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rId3" invalidUrl="" action="" tgtFrame="" tooltip="" history="1" highlightClick="0" endSnd="0"/>
              </a:rPr>
              <a:t>Animated Convolutions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rId4" invalidUrl="" action="" tgtFrame="" tooltip="" history="1" highlightClick="0" endSnd="0"/>
              </a:rPr>
              <a:t>Multilayer Perceptron</a:t>
            </a:r>
          </a:p>
          <a:p>
            <a:pPr marL="914400" indent="-914400">
              <a:buSzPct val="100000"/>
              <a:buAutoNum type="arabicPeriod" startAt="1"/>
            </a:pPr>
            <a:r>
              <a:t>I</a:t>
            </a:r>
            <a:r>
              <a:rPr u="sng">
                <a:hlinkClick r:id="rId5" invalidUrl="" action="" tgtFrame="" tooltip="" history="1" highlightClick="0" endSnd="0"/>
              </a:rPr>
              <a:t>nteractive Image Kernels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rId6" invalidUrl="" action="" tgtFrame="" tooltip="" history="1" highlightClick="0" endSnd="0"/>
              </a:rPr>
              <a:t>AlexNet paper</a:t>
            </a:r>
          </a:p>
          <a:p>
            <a:pPr marL="914400" indent="-914400">
              <a:buSzPct val="100000"/>
              <a:buAutoNum type="arabicPeriod" startAt="1"/>
            </a:pPr>
            <a:r>
              <a:t>Udacity’s </a:t>
            </a:r>
            <a:r>
              <a:rPr u="sng">
                <a:hlinkClick r:id="rId7" invalidUrl="" action="" tgtFrame="" tooltip="" history="1" highlightClick="0" endSnd="0"/>
              </a:rPr>
              <a:t>Deep Learning Course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rId8" invalidUrl="" action="" tgtFrame="" tooltip="" history="1" highlightClick="0" endSnd="0"/>
              </a:rPr>
              <a:t>Gradient Descent Animations</a:t>
            </a:r>
          </a:p>
          <a:p>
            <a:pPr marL="914400" indent="-914400">
              <a:buSzPct val="100000"/>
              <a:buAutoNum type="arabicPeriod" startAt="1"/>
            </a:pPr>
            <a:r>
              <a:t>MIT’s </a:t>
            </a:r>
            <a:r>
              <a:rPr u="sng">
                <a:hlinkClick r:id="rId9" invalidUrl="" action="" tgtFrame="" tooltip="" history="1" highlightClick="0" endSnd="0"/>
              </a:rPr>
              <a:t>Deep Learning for Self Driving Cars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rId10" invalidUrl="" action="" tgtFrame="" tooltip="" history="1" highlightClick="0" endSnd="0"/>
              </a:rPr>
              <a:t>MNIST Data Set</a:t>
            </a:r>
          </a:p>
          <a:p>
            <a:pPr marL="914400" indent="-914400">
              <a:buSzPct val="100000"/>
              <a:buAutoNum type="arabicPeriod" startAt="1"/>
            </a:pPr>
            <a:r>
              <a:rPr u="sng">
                <a:hlinkClick r:id="" invalidUrl="" action="ppaction://hlinkshowjump?jump=nextslide" tgtFrame="" tooltip="" history="1" highlightClick="0" endSnd="0"/>
              </a:rPr>
              <a:t>Deep Learning for Coders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在图像分类和其他任务上的超人表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在图像分类和其他任务上的超人表现</a:t>
            </a:r>
          </a:p>
        </p:txBody>
      </p:sp>
      <p:pic>
        <p:nvPicPr>
          <p:cNvPr id="1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4961" y="3260316"/>
            <a:ext cx="21714078" cy="9852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136794"/>
            <a:satOff val="-2150"/>
            <a:lumOff val="1569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image.jpeg" descr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065" t="0" r="13065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0" name="pasted-image.png" descr="pasted-image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8741" t="0" r="8741" b="0"/>
          <a:stretch>
            <a:fillRect/>
          </a:stretch>
        </p:blipFill>
        <p:spPr>
          <a:xfrm>
            <a:off x="15760700" y="952500"/>
            <a:ext cx="7404101" cy="5549900"/>
          </a:xfrm>
          <a:prstGeom prst="rect">
            <a:avLst/>
          </a:prstGeom>
        </p:spPr>
      </p:pic>
      <p:pic>
        <p:nvPicPr>
          <p:cNvPr id="161" name="pasted-image.jpeg" descr="pasted-image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8803" t="0" r="880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jpeg" descr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54" t="0" r="3954" b="0"/>
          <a:stretch>
            <a:fillRect/>
          </a:stretch>
        </p:blipFill>
        <p:spPr>
          <a:xfrm>
            <a:off x="12207230" y="7273756"/>
            <a:ext cx="9180267" cy="5482829"/>
          </a:xfrm>
          <a:prstGeom prst="rect">
            <a:avLst/>
          </a:prstGeom>
        </p:spPr>
      </p:pic>
      <p:pic>
        <p:nvPicPr>
          <p:cNvPr id="164" name="pasted-image.jpeg" descr="pasted-image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2703" t="0" r="2703" b="0"/>
          <a:stretch>
            <a:fillRect/>
          </a:stretch>
        </p:blipFill>
        <p:spPr>
          <a:xfrm>
            <a:off x="12203659" y="1071562"/>
            <a:ext cx="9187276" cy="5482829"/>
          </a:xfrm>
          <a:prstGeom prst="rect">
            <a:avLst/>
          </a:prstGeom>
        </p:spPr>
      </p:pic>
      <p:pic>
        <p:nvPicPr>
          <p:cNvPr id="165" name="pasted-image.jpeg" descr="pasted-image.jpeg"/>
          <p:cNvPicPr>
            <a:picLocks noChangeAspect="1"/>
          </p:cNvPicPr>
          <p:nvPr/>
        </p:nvPicPr>
        <p:blipFill>
          <a:blip r:embed="rId4">
            <a:extLst/>
          </a:blip>
          <a:srcRect l="210" t="0" r="210" b="0"/>
          <a:stretch>
            <a:fillRect/>
          </a:stretch>
        </p:blipFill>
        <p:spPr>
          <a:xfrm>
            <a:off x="2131782" y="7273756"/>
            <a:ext cx="9180267" cy="5482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hoenix_ATG4.0.jpg" descr="Phoenix_ATG4.0.jpg"/>
          <p:cNvPicPr>
            <a:picLocks noChangeAspect="1"/>
          </p:cNvPicPr>
          <p:nvPr/>
        </p:nvPicPr>
        <p:blipFill>
          <a:blip r:embed="rId5">
            <a:extLst/>
          </a:blip>
          <a:srcRect l="2306" t="7257" r="2306" b="7257"/>
          <a:stretch>
            <a:fillRect/>
          </a:stretch>
        </p:blipFill>
        <p:spPr>
          <a:xfrm>
            <a:off x="2133370" y="1071562"/>
            <a:ext cx="9176888" cy="5482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136794"/>
            <a:satOff val="-2150"/>
            <a:lumOff val="1569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jpeg" descr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0771" y="279510"/>
            <a:ext cx="10171663" cy="6883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7-04-18 at 11.52.51.png" descr="Screen Shot 2017-04-18 at 11.52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5134" y="7807866"/>
            <a:ext cx="6728336" cy="550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7-04-18 at 11.52.57.png" descr="Screen Shot 2017-04-18 at 11.52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57" y="8154090"/>
            <a:ext cx="6393379" cy="4810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jpeg" descr="pasted-imag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0631" y="7716650"/>
            <a:ext cx="9690908" cy="568533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深度学习模型…"/>
          <p:cNvSpPr txBox="1"/>
          <p:nvPr/>
        </p:nvSpPr>
        <p:spPr>
          <a:xfrm>
            <a:off x="2582222" y="1885632"/>
            <a:ext cx="9521579" cy="367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深度学习模型</a:t>
            </a:r>
          </a:p>
          <a:p>
            <a:pPr/>
            <a:r>
              <a:t>在皮损分类</a:t>
            </a:r>
          </a:p>
          <a:p>
            <a:pPr/>
            <a:r>
              <a:t>击败了世界顶级皮肤科医生</a:t>
            </a:r>
          </a:p>
          <a:p>
            <a:pPr/>
            <a:r>
              <a:t>[</a:t>
            </a:r>
            <a:r>
              <a:rPr u="sng">
                <a:hlinkClick r:id="rId6" invalidUrl="" action="" tgtFrame="" tooltip="" history="1" highlightClick="0" endSnd="0"/>
              </a:rPr>
              <a:t>论文发表在《自然》杂志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6-14 at 20.27.51.png" descr="Screen Shot 2017-06-14 at 20.27.5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381203" y="460970"/>
            <a:ext cx="13621731" cy="127939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感知元"/>
          <p:cNvSpPr txBox="1"/>
          <p:nvPr>
            <p:ph type="title"/>
          </p:nvPr>
        </p:nvSpPr>
        <p:spPr>
          <a:xfrm>
            <a:off x="1778000" y="5627335"/>
            <a:ext cx="20828000" cy="1768922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感知元</a:t>
            </a:r>
          </a:p>
        </p:txBody>
      </p:sp>
      <p:sp>
        <p:nvSpPr>
          <p:cNvPr id="177" name="神经网络的构造模块"/>
          <p:cNvSpPr txBox="1"/>
          <p:nvPr/>
        </p:nvSpPr>
        <p:spPr>
          <a:xfrm>
            <a:off x="1778000" y="7218443"/>
            <a:ext cx="20828000" cy="120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神经网络的构造模块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